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3" r:id="rId4"/>
    <p:sldMasterId id="2147483764" r:id="rId5"/>
    <p:sldMasterId id="2147483765" r:id="rId6"/>
    <p:sldMasterId id="214748376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y="5143500" cx="9144000"/>
  <p:notesSz cx="6858000" cy="9144000"/>
  <p:embeddedFontLst>
    <p:embeddedFont>
      <p:font typeface="Montserrat"/>
      <p:regular r:id="rId53"/>
      <p:bold r:id="rId54"/>
      <p:italic r:id="rId55"/>
      <p:boldItalic r:id="rId56"/>
    </p:embeddedFont>
    <p:embeddedFont>
      <p:font typeface="Montserrat Medium"/>
      <p:regular r:id="rId57"/>
      <p:bold r:id="rId58"/>
      <p:italic r:id="rId59"/>
      <p:boldItalic r:id="rId60"/>
    </p:embeddedFont>
    <p:embeddedFont>
      <p:font typeface="Montserrat ExtraLight"/>
      <p:regular r:id="rId61"/>
      <p:bold r:id="rId62"/>
      <p:italic r:id="rId63"/>
      <p:boldItalic r:id="rId64"/>
    </p:embeddedFont>
    <p:embeddedFont>
      <p:font typeface="Montserrat ExtraBold"/>
      <p:bold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MontserratExtraLight-bold.fntdata"/><Relationship Id="rId61" Type="http://schemas.openxmlformats.org/officeDocument/2006/relationships/font" Target="fonts/MontserratExtraLight-regular.fntdata"/><Relationship Id="rId20" Type="http://schemas.openxmlformats.org/officeDocument/2006/relationships/slide" Target="slides/slide12.xml"/><Relationship Id="rId64" Type="http://schemas.openxmlformats.org/officeDocument/2006/relationships/font" Target="fonts/MontserratExtraLight-boldItalic.fntdata"/><Relationship Id="rId63" Type="http://schemas.openxmlformats.org/officeDocument/2006/relationships/font" Target="fonts/MontserratExtraLight-italic.fntdata"/><Relationship Id="rId22" Type="http://schemas.openxmlformats.org/officeDocument/2006/relationships/slide" Target="slides/slide14.xml"/><Relationship Id="rId66" Type="http://schemas.openxmlformats.org/officeDocument/2006/relationships/font" Target="fonts/MontserratExtraBold-boldItalic.fntdata"/><Relationship Id="rId21" Type="http://schemas.openxmlformats.org/officeDocument/2006/relationships/slide" Target="slides/slide13.xml"/><Relationship Id="rId65" Type="http://schemas.openxmlformats.org/officeDocument/2006/relationships/font" Target="fonts/MontserratExtraBold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MontserratMedium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Montserrat-regular.fntdata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font" Target="fonts/Montserrat-italic.fntdata"/><Relationship Id="rId10" Type="http://schemas.openxmlformats.org/officeDocument/2006/relationships/slide" Target="slides/slide2.xml"/><Relationship Id="rId54" Type="http://schemas.openxmlformats.org/officeDocument/2006/relationships/font" Target="fonts/Montserrat-bold.fntdata"/><Relationship Id="rId13" Type="http://schemas.openxmlformats.org/officeDocument/2006/relationships/slide" Target="slides/slide5.xml"/><Relationship Id="rId57" Type="http://schemas.openxmlformats.org/officeDocument/2006/relationships/font" Target="fonts/MontserratMedium-regular.fntdata"/><Relationship Id="rId12" Type="http://schemas.openxmlformats.org/officeDocument/2006/relationships/slide" Target="slides/slide4.xml"/><Relationship Id="rId56" Type="http://schemas.openxmlformats.org/officeDocument/2006/relationships/font" Target="fonts/Montserrat-boldItalic.fntdata"/><Relationship Id="rId15" Type="http://schemas.openxmlformats.org/officeDocument/2006/relationships/slide" Target="slides/slide7.xml"/><Relationship Id="rId59" Type="http://schemas.openxmlformats.org/officeDocument/2006/relationships/font" Target="fonts/MontserratMedium-italic.fntdata"/><Relationship Id="rId14" Type="http://schemas.openxmlformats.org/officeDocument/2006/relationships/slide" Target="slides/slide6.xml"/><Relationship Id="rId58" Type="http://schemas.openxmlformats.org/officeDocument/2006/relationships/font" Target="fonts/MontserratMedium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3426bd39c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23426bd39c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add18758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add18758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add187585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add187585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add187585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1add187585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1add187585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1add187585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add187585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add187585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add187585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add187585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add187585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1add187585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3ddb5b9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3ddb5b9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3ddb5b9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3ddb5b9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f3ddb5b92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f3ddb5b92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add190023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add190023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f3ddb5b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f3ddb5b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3ddb5b92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3ddb5b92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3ddb5b92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f3ddb5b92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3ddb5b92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f3ddb5b92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3ddb5b92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f3ddb5b92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f3ddb5b92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f3ddb5b92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1add187585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1add187585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add18758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add18758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add187585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add187585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add187585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add187585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add18758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add18758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add187585_0_1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add187585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1add187585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1add187585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1add187585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1add187585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1add187585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1add187585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1add187585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1add187585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1add187585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1add187585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add187585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11add187585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11add187585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11add187585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add187585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1add187585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1b0927af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1b0927af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3426bd39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3426bd39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b0927af3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b0927af3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1b0927af3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1b0927af3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b0927af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1b0927af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1add190023_1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1add190023_1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1add190023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1add190023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218f751ac4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218f751ac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3ad227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23ad227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add1875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add1875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add18758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add18758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add18758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add18758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5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Relationship Id="rId3" Type="http://schemas.openxmlformats.org/officeDocument/2006/relationships/image" Target="../media/image6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0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0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0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8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108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8" name="Google Shape;438;p108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108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" name="Google Shape;440;p108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0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109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4" name="Google Shape;444;p109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109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6" name="Google Shape;446;p109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109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109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109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109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10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10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4" name="Google Shape;454;p110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110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6" name="Google Shape;456;p110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110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11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111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111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111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11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111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5" name="Google Shape;465;p111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111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7" name="Google Shape;467;p111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111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9" name="Google Shape;469;p111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" name="Google Shape;470;p111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111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1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4" name="Google Shape;474;p11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5" name="Google Shape;475;p11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1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1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1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1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1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1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1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11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7" name="Google Shape;487;p11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0" name="Google Shape;490;p11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3" name="Google Shape;493;p11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1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11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7" name="Google Shape;497;p11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p1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3" name="Google Shape;503;p11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של קטע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81" name="Google Shape;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23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2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8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8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3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3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3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8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38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8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38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38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39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9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39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40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40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40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1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41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41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41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4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41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41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41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41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41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1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42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42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42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42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42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42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44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46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47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47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4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52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52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5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54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54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56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30" name="Google Shape;2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8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58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58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0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60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6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6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6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6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6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6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63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63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63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6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6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6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6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66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66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6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7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67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67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67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6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67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67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6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3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73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73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73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73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74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74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74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74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74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74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74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74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5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75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5" name="Google Shape;305;p75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75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7" name="Google Shape;307;p75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8" name="Google Shape;308;p75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6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76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76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76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7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76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76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76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76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76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76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6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76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7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77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77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" name="Google Shape;327;p77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p77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77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77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1" name="Google Shape;331;p77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77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7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79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p80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1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81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2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82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8" name="Google Shape;348;p82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iw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iw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8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8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8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" name="Google Shape;363;p87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8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8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88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8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8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9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9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2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79" name="Google Shape;37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3" name="Google Shape;383;p93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4" name="Google Shape;384;p9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9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9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9" name="Google Shape;389;p9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9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9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noFill/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8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6" name="Google Shape;396;p98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" name="Google Shape;397;p98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98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9" name="Google Shape;399;p9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0" name="Google Shape;400;p98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98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98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3" name="Google Shape;403;p98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99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99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00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100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01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101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3" name="Google Shape;413;p101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101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0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02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102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9" name="Google Shape;419;p102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102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1" name="Google Shape;421;p10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102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102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3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10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94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8" name="Google Shape;20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7" name="Google Shape;35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ithub.com/en/issues/tracking-your-work-with-issue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20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GitHub</a:t>
            </a:r>
            <a:endParaRPr/>
          </a:p>
        </p:txBody>
      </p:sp>
      <p:sp>
        <p:nvSpPr>
          <p:cNvPr id="509" name="Google Shape;509;p120"/>
          <p:cNvSpPr txBox="1"/>
          <p:nvPr>
            <p:ph type="ctrTitle"/>
          </p:nvPr>
        </p:nvSpPr>
        <p:spPr>
          <a:xfrm>
            <a:off x="2558700" y="2594800"/>
            <a:ext cx="40266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iw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Project Managment Tool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510" name="Google Shape;510;p120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129"/>
          <p:cNvPicPr preferRelativeResize="0"/>
          <p:nvPr/>
        </p:nvPicPr>
        <p:blipFill rotWithShape="1">
          <a:blip r:embed="rId3">
            <a:alphaModFix/>
          </a:blip>
          <a:srcRect b="0" l="0" r="0" t="6820"/>
          <a:stretch/>
        </p:blipFill>
        <p:spPr>
          <a:xfrm>
            <a:off x="0" y="949901"/>
            <a:ext cx="9144003" cy="4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29"/>
          <p:cNvSpPr txBox="1"/>
          <p:nvPr>
            <p:ph type="title"/>
          </p:nvPr>
        </p:nvSpPr>
        <p:spPr>
          <a:xfrm>
            <a:off x="938400" y="414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Commenting And Tracking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20" name="Google Shape;620;p12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21" name="Google Shape;621;p129"/>
          <p:cNvSpPr/>
          <p:nvPr/>
        </p:nvSpPr>
        <p:spPr>
          <a:xfrm rot="5400000">
            <a:off x="6865050" y="1548025"/>
            <a:ext cx="432300" cy="8142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2" name="Google Shape;622;p129"/>
          <p:cNvSpPr/>
          <p:nvPr/>
        </p:nvSpPr>
        <p:spPr>
          <a:xfrm>
            <a:off x="7421675" y="1096025"/>
            <a:ext cx="1221300" cy="5952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Issue Assignees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129"/>
          <p:cNvSpPr/>
          <p:nvPr/>
        </p:nvSpPr>
        <p:spPr>
          <a:xfrm>
            <a:off x="469700" y="3267300"/>
            <a:ext cx="2181600" cy="586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4" name="Google Shape;624;p129"/>
          <p:cNvSpPr/>
          <p:nvPr/>
        </p:nvSpPr>
        <p:spPr>
          <a:xfrm>
            <a:off x="2427950" y="2521900"/>
            <a:ext cx="1221300" cy="5952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Write a comment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129"/>
          <p:cNvSpPr/>
          <p:nvPr/>
        </p:nvSpPr>
        <p:spPr>
          <a:xfrm>
            <a:off x="5704625" y="4427025"/>
            <a:ext cx="1116900" cy="3720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6" name="Google Shape;626;p129"/>
          <p:cNvSpPr/>
          <p:nvPr/>
        </p:nvSpPr>
        <p:spPr>
          <a:xfrm>
            <a:off x="6979075" y="4599225"/>
            <a:ext cx="1806000" cy="432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7" name="Google Shape;627;p129"/>
          <p:cNvSpPr/>
          <p:nvPr/>
        </p:nvSpPr>
        <p:spPr>
          <a:xfrm>
            <a:off x="7640875" y="3764050"/>
            <a:ext cx="1342500" cy="595200"/>
          </a:xfrm>
          <a:prstGeom prst="wedgeRoundRectCallout">
            <a:avLst>
              <a:gd fmla="val -48445" name="adj1"/>
              <a:gd fmla="val 10503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Subscribe to the issue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3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Prioritizing with labels</a:t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33" name="Google Shape;633;p13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34" name="Google Shape;63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6125"/>
            <a:ext cx="8839204" cy="2002632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30"/>
          <p:cNvSpPr/>
          <p:nvPr/>
        </p:nvSpPr>
        <p:spPr>
          <a:xfrm>
            <a:off x="2108550" y="2327750"/>
            <a:ext cx="887100" cy="296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6" name="Google Shape;636;p130"/>
          <p:cNvSpPr/>
          <p:nvPr/>
        </p:nvSpPr>
        <p:spPr>
          <a:xfrm>
            <a:off x="2761950" y="1469625"/>
            <a:ext cx="1116900" cy="5952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Labels of the issue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Assigning Label To Issue</a:t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42" name="Google Shape;642;p13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43" name="Google Shape;643;p131"/>
          <p:cNvPicPr preferRelativeResize="0"/>
          <p:nvPr/>
        </p:nvPicPr>
        <p:blipFill rotWithShape="1">
          <a:blip r:embed="rId3">
            <a:alphaModFix/>
          </a:blip>
          <a:srcRect b="25456" l="0" r="0" t="0"/>
          <a:stretch/>
        </p:blipFill>
        <p:spPr>
          <a:xfrm>
            <a:off x="238000" y="1707225"/>
            <a:ext cx="8668001" cy="3000474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31"/>
          <p:cNvSpPr/>
          <p:nvPr/>
        </p:nvSpPr>
        <p:spPr>
          <a:xfrm>
            <a:off x="5966550" y="3131500"/>
            <a:ext cx="2666100" cy="542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5" name="Google Shape;645;p131"/>
          <p:cNvSpPr/>
          <p:nvPr/>
        </p:nvSpPr>
        <p:spPr>
          <a:xfrm>
            <a:off x="7187875" y="2323200"/>
            <a:ext cx="1116900" cy="5952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Subscribe to the issue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6" name="Google Shape;646;p131"/>
          <p:cNvCxnSpPr/>
          <p:nvPr/>
        </p:nvCxnSpPr>
        <p:spPr>
          <a:xfrm>
            <a:off x="7400800" y="3267200"/>
            <a:ext cx="594900" cy="3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3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Assigning Label To Issue</a:t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52" name="Google Shape;652;p13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53" name="Google Shape;65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100" y="1024950"/>
            <a:ext cx="2165000" cy="402459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32"/>
          <p:cNvSpPr txBox="1"/>
          <p:nvPr/>
        </p:nvSpPr>
        <p:spPr>
          <a:xfrm>
            <a:off x="1026200" y="1252625"/>
            <a:ext cx="179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Choose any label that suits the Issue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New Labels</a:t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60" name="Google Shape;660;p13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61" name="Google Shape;66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913"/>
            <a:ext cx="8839204" cy="198968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33"/>
          <p:cNvSpPr/>
          <p:nvPr/>
        </p:nvSpPr>
        <p:spPr>
          <a:xfrm>
            <a:off x="6075125" y="1889325"/>
            <a:ext cx="1221300" cy="4176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3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New Labels</a:t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68" name="Google Shape;668;p13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69" name="Google Shape;66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13642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34"/>
          <p:cNvSpPr/>
          <p:nvPr/>
        </p:nvSpPr>
        <p:spPr>
          <a:xfrm>
            <a:off x="7578250" y="1920650"/>
            <a:ext cx="1221300" cy="4176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3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New Labels</a:t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76" name="Google Shape;676;p13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77" name="Google Shape;67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5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135"/>
          <p:cNvSpPr/>
          <p:nvPr/>
        </p:nvSpPr>
        <p:spPr>
          <a:xfrm>
            <a:off x="152400" y="2571750"/>
            <a:ext cx="1914300" cy="277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9" name="Google Shape;679;p135"/>
          <p:cNvSpPr/>
          <p:nvPr/>
        </p:nvSpPr>
        <p:spPr>
          <a:xfrm>
            <a:off x="2194150" y="2571750"/>
            <a:ext cx="2169000" cy="277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80" name="Google Shape;680;p135"/>
          <p:cNvSpPr/>
          <p:nvPr/>
        </p:nvSpPr>
        <p:spPr>
          <a:xfrm>
            <a:off x="7640875" y="2501850"/>
            <a:ext cx="1221300" cy="4176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3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Milestones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86" name="Google Shape;686;p13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87" name="Google Shape;687;p136"/>
          <p:cNvSpPr txBox="1"/>
          <p:nvPr/>
        </p:nvSpPr>
        <p:spPr>
          <a:xfrm>
            <a:off x="938500" y="1681050"/>
            <a:ext cx="536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Used for creating short or long term goals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Great for tracking your progress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Let you track each milestones progress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Are made of small Issues for better progress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Milestone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93" name="Google Shape;693;p1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94" name="Google Shape;69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75" y="1513625"/>
            <a:ext cx="8675651" cy="14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37"/>
          <p:cNvSpPr/>
          <p:nvPr/>
        </p:nvSpPr>
        <p:spPr>
          <a:xfrm>
            <a:off x="1150889" y="2014342"/>
            <a:ext cx="882150" cy="439950"/>
          </a:xfrm>
          <a:custGeom>
            <a:rect b="b" l="l" r="r" t="t"/>
            <a:pathLst>
              <a:path extrusionOk="0" h="17598" w="35286">
                <a:moveTo>
                  <a:pt x="29904" y="384"/>
                </a:moveTo>
                <a:cubicBezTo>
                  <a:pt x="19589" y="-1338"/>
                  <a:pt x="-4578" y="3124"/>
                  <a:pt x="799" y="12093"/>
                </a:cubicBezTo>
                <a:cubicBezTo>
                  <a:pt x="3356" y="16359"/>
                  <a:pt x="9907" y="16563"/>
                  <a:pt x="14850" y="17111"/>
                </a:cubicBezTo>
                <a:cubicBezTo>
                  <a:pt x="21546" y="17854"/>
                  <a:pt x="30850" y="18367"/>
                  <a:pt x="34587" y="12762"/>
                </a:cubicBezTo>
                <a:cubicBezTo>
                  <a:pt x="37741" y="8031"/>
                  <a:pt x="28899" y="49"/>
                  <a:pt x="23213" y="4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6006"/>
            <a:ext cx="8839204" cy="20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3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Milestone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2" name="Google Shape;702;p1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03" name="Google Shape;703;p138"/>
          <p:cNvSpPr/>
          <p:nvPr/>
        </p:nvSpPr>
        <p:spPr>
          <a:xfrm>
            <a:off x="7160700" y="1659700"/>
            <a:ext cx="1065600" cy="3759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21"/>
          <p:cNvSpPr txBox="1"/>
          <p:nvPr>
            <p:ph type="title"/>
          </p:nvPr>
        </p:nvSpPr>
        <p:spPr>
          <a:xfrm>
            <a:off x="938500" y="445025"/>
            <a:ext cx="57939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GitHub In Project Management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6" name="Google Shape;516;p121"/>
          <p:cNvSpPr txBox="1"/>
          <p:nvPr>
            <p:ph idx="1" type="body"/>
          </p:nvPr>
        </p:nvSpPr>
        <p:spPr>
          <a:xfrm>
            <a:off x="938500" y="1273075"/>
            <a:ext cx="3991500" cy="28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GitHub contains a lot of powerful options to manage your projects.</a:t>
            </a:r>
            <a:br>
              <a:rPr lang="iw"/>
            </a:br>
            <a:r>
              <a:rPr lang="iw"/>
              <a:t>Here are what we will talk about: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iw"/>
              <a:t>Issues: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/>
              <a:t>What are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/>
              <a:t>How to create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/>
              <a:t>Prioritization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/>
              <a:t>Assigning issues to members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/>
              <a:t>Managing Workflow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w"/>
              <a:t>Milestones </a:t>
            </a:r>
            <a:endParaRPr/>
          </a:p>
        </p:txBody>
      </p:sp>
      <p:cxnSp>
        <p:nvCxnSpPr>
          <p:cNvPr id="517" name="Google Shape;517;p12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8" name="Google Shape;518;p121"/>
          <p:cNvSpPr txBox="1"/>
          <p:nvPr/>
        </p:nvSpPr>
        <p:spPr>
          <a:xfrm>
            <a:off x="4930000" y="1730250"/>
            <a:ext cx="37434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Pull Requests: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is a pull request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create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Manage project merges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i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review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Milestone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09" name="Google Shape;709;p1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10" name="Google Shape;71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16664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139"/>
          <p:cNvSpPr/>
          <p:nvPr/>
        </p:nvSpPr>
        <p:spPr>
          <a:xfrm>
            <a:off x="7776575" y="1538825"/>
            <a:ext cx="1315200" cy="3444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4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Milestone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17" name="Google Shape;717;p1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18" name="Google Shape;71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00" y="1152600"/>
            <a:ext cx="8501002" cy="36320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140"/>
          <p:cNvCxnSpPr/>
          <p:nvPr/>
        </p:nvCxnSpPr>
        <p:spPr>
          <a:xfrm flipH="1">
            <a:off x="636750" y="1628375"/>
            <a:ext cx="709800" cy="11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140"/>
          <p:cNvCxnSpPr/>
          <p:nvPr/>
        </p:nvCxnSpPr>
        <p:spPr>
          <a:xfrm flipH="1">
            <a:off x="1300625" y="2167000"/>
            <a:ext cx="709800" cy="11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140"/>
          <p:cNvCxnSpPr/>
          <p:nvPr/>
        </p:nvCxnSpPr>
        <p:spPr>
          <a:xfrm flipH="1">
            <a:off x="938500" y="2705625"/>
            <a:ext cx="709800" cy="114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140"/>
          <p:cNvSpPr/>
          <p:nvPr/>
        </p:nvSpPr>
        <p:spPr>
          <a:xfrm>
            <a:off x="7599125" y="4440200"/>
            <a:ext cx="1315200" cy="3444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1"/>
          <p:cNvSpPr txBox="1"/>
          <p:nvPr>
            <p:ph type="title"/>
          </p:nvPr>
        </p:nvSpPr>
        <p:spPr>
          <a:xfrm>
            <a:off x="938500" y="445025"/>
            <a:ext cx="652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Associating Issues With </a:t>
            </a: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Milestones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28" name="Google Shape;728;p1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29" name="Google Shape;72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197242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141"/>
          <p:cNvSpPr/>
          <p:nvPr/>
        </p:nvSpPr>
        <p:spPr>
          <a:xfrm>
            <a:off x="2008350" y="3768450"/>
            <a:ext cx="1686900" cy="714000"/>
          </a:xfrm>
          <a:prstGeom prst="wedgeRoundRectCallout">
            <a:avLst>
              <a:gd fmla="val -44060" name="adj1"/>
              <a:gd fmla="val -15382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Choose an issue from the list of issues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2"/>
          <p:cNvSpPr txBox="1"/>
          <p:nvPr>
            <p:ph type="title"/>
          </p:nvPr>
        </p:nvSpPr>
        <p:spPr>
          <a:xfrm>
            <a:off x="938500" y="445025"/>
            <a:ext cx="628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Associating Issues With Milestones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p1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37" name="Google Shape;73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1333925"/>
            <a:ext cx="6911304" cy="3452277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142"/>
          <p:cNvSpPr/>
          <p:nvPr/>
        </p:nvSpPr>
        <p:spPr>
          <a:xfrm>
            <a:off x="5887225" y="3340275"/>
            <a:ext cx="2244300" cy="4386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43"/>
          <p:cNvSpPr txBox="1"/>
          <p:nvPr>
            <p:ph type="title"/>
          </p:nvPr>
        </p:nvSpPr>
        <p:spPr>
          <a:xfrm>
            <a:off x="938500" y="445025"/>
            <a:ext cx="628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Associating Issues With Milestones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44" name="Google Shape;744;p1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45" name="Google Shape;7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300" y="1736650"/>
            <a:ext cx="3478050" cy="23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43"/>
          <p:cNvSpPr/>
          <p:nvPr/>
        </p:nvSpPr>
        <p:spPr>
          <a:xfrm>
            <a:off x="2391125" y="3415375"/>
            <a:ext cx="3776400" cy="574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4"/>
          <p:cNvSpPr txBox="1"/>
          <p:nvPr>
            <p:ph type="title"/>
          </p:nvPr>
        </p:nvSpPr>
        <p:spPr>
          <a:xfrm>
            <a:off x="938500" y="445025"/>
            <a:ext cx="62850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Tracking Milestones Progress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752" name="Google Shape;752;p1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753" name="Google Shape;75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9075"/>
            <a:ext cx="8839204" cy="23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44"/>
          <p:cNvSpPr txBox="1"/>
          <p:nvPr/>
        </p:nvSpPr>
        <p:spPr>
          <a:xfrm>
            <a:off x="938500" y="1136450"/>
            <a:ext cx="68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</a:rPr>
              <a:t>In the list of milestones you can track each milestone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5" name="Google Shape;755;p144"/>
          <p:cNvSpPr/>
          <p:nvPr/>
        </p:nvSpPr>
        <p:spPr>
          <a:xfrm>
            <a:off x="3893600" y="3371550"/>
            <a:ext cx="4593600" cy="574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5"/>
          <p:cNvSpPr/>
          <p:nvPr/>
        </p:nvSpPr>
        <p:spPr>
          <a:xfrm>
            <a:off x="501050" y="1252600"/>
            <a:ext cx="4895700" cy="1701300"/>
          </a:xfrm>
          <a:prstGeom prst="doubleWave">
            <a:avLst>
              <a:gd fmla="val 6250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14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More About Issues</a:t>
            </a:r>
            <a:endParaRPr/>
          </a:p>
        </p:txBody>
      </p:sp>
      <p:sp>
        <p:nvSpPr>
          <p:cNvPr id="762" name="Google Shape;762;p14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For more useful information regarding issues</a:t>
            </a:r>
            <a:br>
              <a:rPr lang="iw"/>
            </a:br>
            <a:r>
              <a:rPr lang="iw"/>
              <a:t>refer the link below: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w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Tracking Your Work With Issues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763" name="Google Shape;763;p1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</a:t>
            </a:r>
            <a:endParaRPr/>
          </a:p>
        </p:txBody>
      </p:sp>
      <p:sp>
        <p:nvSpPr>
          <p:cNvPr id="769" name="Google Shape;769;p14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02</a:t>
            </a:r>
            <a:endParaRPr/>
          </a:p>
        </p:txBody>
      </p:sp>
      <p:sp>
        <p:nvSpPr>
          <p:cNvPr id="770" name="Google Shape;770;p146"/>
          <p:cNvSpPr txBox="1"/>
          <p:nvPr>
            <p:ph idx="1" type="subTitle"/>
          </p:nvPr>
        </p:nvSpPr>
        <p:spPr>
          <a:xfrm>
            <a:off x="3762675" y="3720650"/>
            <a:ext cx="324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w" sz="1785">
                <a:solidFill>
                  <a:schemeClr val="accent4"/>
                </a:solidFill>
              </a:rPr>
              <a:t>Pull Requests let you </a:t>
            </a:r>
            <a:r>
              <a:rPr b="1" i="1" lang="iw" sz="1785">
                <a:solidFill>
                  <a:schemeClr val="accent4"/>
                </a:solidFill>
              </a:rPr>
              <a:t>discuss</a:t>
            </a:r>
            <a:r>
              <a:rPr lang="iw" sz="1785">
                <a:solidFill>
                  <a:schemeClr val="accent4"/>
                </a:solidFill>
              </a:rPr>
              <a:t> and </a:t>
            </a:r>
            <a:r>
              <a:rPr b="1" i="1" lang="iw" sz="1785">
                <a:solidFill>
                  <a:schemeClr val="accent4"/>
                </a:solidFill>
              </a:rPr>
              <a:t>finalize </a:t>
            </a:r>
            <a:r>
              <a:rPr lang="iw" sz="1785" u="sng">
                <a:solidFill>
                  <a:schemeClr val="accent4"/>
                </a:solidFill>
              </a:rPr>
              <a:t>changes</a:t>
            </a:r>
            <a:r>
              <a:rPr lang="iw" sz="1785">
                <a:solidFill>
                  <a:schemeClr val="accent4"/>
                </a:solidFill>
              </a:rPr>
              <a:t> that are being pushed</a:t>
            </a:r>
            <a:endParaRPr sz="1785">
              <a:solidFill>
                <a:schemeClr val="accent4"/>
              </a:solidFill>
            </a:endParaRPr>
          </a:p>
        </p:txBody>
      </p:sp>
      <p:cxnSp>
        <p:nvCxnSpPr>
          <p:cNvPr id="771" name="Google Shape;771;p14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4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</a:t>
            </a:r>
            <a:endParaRPr/>
          </a:p>
        </p:txBody>
      </p:sp>
      <p:cxnSp>
        <p:nvCxnSpPr>
          <p:cNvPr id="777" name="Google Shape;777;p1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78" name="Google Shape;778;p147"/>
          <p:cNvSpPr txBox="1"/>
          <p:nvPr/>
        </p:nvSpPr>
        <p:spPr>
          <a:xfrm>
            <a:off x="1026200" y="1138100"/>
            <a:ext cx="65970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Are a way of asking to merge a work branch into a base branch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 you tell others about changes you pushed to a branch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Allows comparing and discussing the changes before merging the branch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Allows others to add follow-up commits before merging the changes to the base-branch</a:t>
            </a:r>
            <a:b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Are great for </a:t>
            </a:r>
            <a:r>
              <a:rPr b="1" lang="iw" sz="16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managing code changes</a:t>
            </a:r>
            <a: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!!</a:t>
            </a:r>
            <a:br>
              <a:rPr lang="i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4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</a:t>
            </a:r>
            <a:endParaRPr/>
          </a:p>
        </p:txBody>
      </p:sp>
      <p:cxnSp>
        <p:nvCxnSpPr>
          <p:cNvPr id="784" name="Google Shape;784;p1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85" name="Google Shape;785;p148"/>
          <p:cNvSpPr txBox="1"/>
          <p:nvPr>
            <p:ph type="title"/>
          </p:nvPr>
        </p:nvSpPr>
        <p:spPr>
          <a:xfrm>
            <a:off x="3472125" y="2742388"/>
            <a:ext cx="2254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Control Changes</a:t>
            </a:r>
            <a:endParaRPr/>
          </a:p>
        </p:txBody>
      </p:sp>
      <p:sp>
        <p:nvSpPr>
          <p:cNvPr id="786" name="Google Shape;786;p148"/>
          <p:cNvSpPr txBox="1"/>
          <p:nvPr>
            <p:ph idx="1" type="subTitle"/>
          </p:nvPr>
        </p:nvSpPr>
        <p:spPr>
          <a:xfrm>
            <a:off x="3483450" y="3461425"/>
            <a:ext cx="2177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 allow the group to </a:t>
            </a:r>
            <a:br>
              <a:rPr lang="iw"/>
            </a:br>
            <a:r>
              <a:rPr b="1" lang="iw">
                <a:solidFill>
                  <a:srgbClr val="FFAB40"/>
                </a:solidFill>
              </a:rPr>
              <a:t>decide together</a:t>
            </a:r>
            <a:r>
              <a:rPr lang="iw">
                <a:solidFill>
                  <a:srgbClr val="FFAB40"/>
                </a:solidFill>
              </a:rPr>
              <a:t> </a:t>
            </a:r>
            <a:br>
              <a:rPr lang="iw">
                <a:solidFill>
                  <a:srgbClr val="FFAB40"/>
                </a:solidFill>
              </a:rPr>
            </a:br>
            <a:r>
              <a:rPr lang="iw"/>
              <a:t>if a change should be merged or declined.</a:t>
            </a:r>
            <a:endParaRPr/>
          </a:p>
        </p:txBody>
      </p:sp>
      <p:sp>
        <p:nvSpPr>
          <p:cNvPr id="787" name="Google Shape;787;p148"/>
          <p:cNvSpPr txBox="1"/>
          <p:nvPr>
            <p:ph idx="2" type="title"/>
          </p:nvPr>
        </p:nvSpPr>
        <p:spPr>
          <a:xfrm>
            <a:off x="5749550" y="2776525"/>
            <a:ext cx="2625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Comparison Tool</a:t>
            </a:r>
            <a:endParaRPr/>
          </a:p>
        </p:txBody>
      </p:sp>
      <p:sp>
        <p:nvSpPr>
          <p:cNvPr id="788" name="Google Shape;788;p14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 are a great tool for </a:t>
            </a:r>
            <a:r>
              <a:rPr b="1" lang="iw">
                <a:solidFill>
                  <a:srgbClr val="FFAB40"/>
                </a:solidFill>
              </a:rPr>
              <a:t>visualizing </a:t>
            </a:r>
            <a:r>
              <a:rPr lang="iw"/>
              <a:t>the changes made and comparing them</a:t>
            </a:r>
            <a:endParaRPr/>
          </a:p>
        </p:txBody>
      </p:sp>
      <p:sp>
        <p:nvSpPr>
          <p:cNvPr id="789" name="Google Shape;789;p148"/>
          <p:cNvSpPr txBox="1"/>
          <p:nvPr>
            <p:ph idx="5" type="title"/>
          </p:nvPr>
        </p:nvSpPr>
        <p:spPr>
          <a:xfrm>
            <a:off x="993400" y="2738113"/>
            <a:ext cx="2177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Review changes</a:t>
            </a:r>
            <a:endParaRPr/>
          </a:p>
        </p:txBody>
      </p:sp>
      <p:sp>
        <p:nvSpPr>
          <p:cNvPr id="790" name="Google Shape;790;p14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 let you </a:t>
            </a:r>
            <a:r>
              <a:rPr b="1" lang="iw">
                <a:solidFill>
                  <a:srgbClr val="FFAB40"/>
                </a:solidFill>
              </a:rPr>
              <a:t>review</a:t>
            </a:r>
            <a:r>
              <a:rPr lang="iw">
                <a:solidFill>
                  <a:srgbClr val="FFAB40"/>
                </a:solidFill>
              </a:rPr>
              <a:t> </a:t>
            </a:r>
            <a:r>
              <a:rPr lang="iw"/>
              <a:t>and </a:t>
            </a:r>
            <a:r>
              <a:rPr b="1" lang="iw">
                <a:solidFill>
                  <a:srgbClr val="FFAB40"/>
                </a:solidFill>
              </a:rPr>
              <a:t>discuss </a:t>
            </a:r>
            <a:r>
              <a:rPr lang="iw"/>
              <a:t>changes commited. </a:t>
            </a:r>
            <a:endParaRPr/>
          </a:p>
        </p:txBody>
      </p:sp>
      <p:cxnSp>
        <p:nvCxnSpPr>
          <p:cNvPr id="791" name="Google Shape;791;p148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92" name="Google Shape;792;p148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793" name="Google Shape;793;p148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94" name="Google Shape;794;p148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48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148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7" name="Google Shape;797;p148"/>
          <p:cNvGrpSpPr/>
          <p:nvPr/>
        </p:nvGrpSpPr>
        <p:grpSpPr>
          <a:xfrm>
            <a:off x="1900328" y="2079111"/>
            <a:ext cx="363243" cy="300675"/>
            <a:chOff x="3075928" y="2445798"/>
            <a:chExt cx="363243" cy="300675"/>
          </a:xfrm>
        </p:grpSpPr>
        <p:sp>
          <p:nvSpPr>
            <p:cNvPr id="798" name="Google Shape;798;p148"/>
            <p:cNvSpPr/>
            <p:nvPr/>
          </p:nvSpPr>
          <p:spPr>
            <a:xfrm>
              <a:off x="3227168" y="2675542"/>
              <a:ext cx="37002" cy="10581"/>
            </a:xfrm>
            <a:custGeom>
              <a:rect b="b" l="l" r="r" t="t"/>
              <a:pathLst>
                <a:path extrusionOk="0" h="334" w="1168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8"/>
            <p:cNvSpPr/>
            <p:nvPr/>
          </p:nvSpPr>
          <p:spPr>
            <a:xfrm>
              <a:off x="3075928" y="2445798"/>
              <a:ext cx="363243" cy="300675"/>
            </a:xfrm>
            <a:custGeom>
              <a:rect b="b" l="l" r="r" t="t"/>
              <a:pathLst>
                <a:path extrusionOk="0" h="9491" w="11466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8"/>
            <p:cNvSpPr/>
            <p:nvPr/>
          </p:nvSpPr>
          <p:spPr>
            <a:xfrm>
              <a:off x="3141537" y="256539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8"/>
            <p:cNvSpPr/>
            <p:nvPr/>
          </p:nvSpPr>
          <p:spPr>
            <a:xfrm>
              <a:off x="3185287" y="2565390"/>
              <a:ext cx="73593" cy="10233"/>
            </a:xfrm>
            <a:custGeom>
              <a:rect b="b" l="l" r="r" t="t"/>
              <a:pathLst>
                <a:path extrusionOk="0" h="323" w="2323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8"/>
            <p:cNvSpPr/>
            <p:nvPr/>
          </p:nvSpPr>
          <p:spPr>
            <a:xfrm>
              <a:off x="3185287" y="2578601"/>
              <a:ext cx="73593" cy="10201"/>
            </a:xfrm>
            <a:custGeom>
              <a:rect b="b" l="l" r="r" t="t"/>
              <a:pathLst>
                <a:path extrusionOk="0" h="322" w="2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8"/>
            <p:cNvSpPr/>
            <p:nvPr/>
          </p:nvSpPr>
          <p:spPr>
            <a:xfrm>
              <a:off x="3185287" y="2591811"/>
              <a:ext cx="73212" cy="10201"/>
            </a:xfrm>
            <a:custGeom>
              <a:rect b="b" l="l" r="r" t="t"/>
              <a:pathLst>
                <a:path extrusionOk="0" h="322" w="2311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8"/>
            <p:cNvSpPr/>
            <p:nvPr/>
          </p:nvSpPr>
          <p:spPr>
            <a:xfrm>
              <a:off x="3141537" y="2609520"/>
              <a:ext cx="37763" cy="37382"/>
            </a:xfrm>
            <a:custGeom>
              <a:rect b="b" l="l" r="r" t="t"/>
              <a:pathLst>
                <a:path extrusionOk="0" h="1180" w="1192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8"/>
            <p:cNvSpPr/>
            <p:nvPr/>
          </p:nvSpPr>
          <p:spPr>
            <a:xfrm>
              <a:off x="3185287" y="2609520"/>
              <a:ext cx="73212" cy="10613"/>
            </a:xfrm>
            <a:custGeom>
              <a:rect b="b" l="l" r="r" t="t"/>
              <a:pathLst>
                <a:path extrusionOk="0" h="335" w="2311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8"/>
            <p:cNvSpPr/>
            <p:nvPr/>
          </p:nvSpPr>
          <p:spPr>
            <a:xfrm>
              <a:off x="3185287" y="2622731"/>
              <a:ext cx="73212" cy="10581"/>
            </a:xfrm>
            <a:custGeom>
              <a:rect b="b" l="l" r="r" t="t"/>
              <a:pathLst>
                <a:path extrusionOk="0" h="334" w="2311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8"/>
            <p:cNvSpPr/>
            <p:nvPr/>
          </p:nvSpPr>
          <p:spPr>
            <a:xfrm>
              <a:off x="3185287" y="2636670"/>
              <a:ext cx="73212" cy="10233"/>
            </a:xfrm>
            <a:custGeom>
              <a:rect b="b" l="l" r="r" t="t"/>
              <a:pathLst>
                <a:path extrusionOk="0" h="323" w="2311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8"/>
            <p:cNvSpPr/>
            <p:nvPr/>
          </p:nvSpPr>
          <p:spPr>
            <a:xfrm>
              <a:off x="3330509" y="2471839"/>
              <a:ext cx="82653" cy="82653"/>
            </a:xfrm>
            <a:custGeom>
              <a:rect b="b" l="l" r="r" t="t"/>
              <a:pathLst>
                <a:path extrusionOk="0" h="2609" w="2609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148"/>
          <p:cNvSpPr/>
          <p:nvPr/>
        </p:nvSpPr>
        <p:spPr>
          <a:xfrm>
            <a:off x="4390001" y="2048746"/>
            <a:ext cx="364003" cy="361405"/>
          </a:xfrm>
          <a:custGeom>
            <a:rect b="b" l="l" r="r" t="t"/>
            <a:pathLst>
              <a:path extrusionOk="0" h="11408" w="1149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148"/>
          <p:cNvGrpSpPr/>
          <p:nvPr/>
        </p:nvGrpSpPr>
        <p:grpSpPr>
          <a:xfrm>
            <a:off x="6880433" y="2075771"/>
            <a:ext cx="370814" cy="307359"/>
            <a:chOff x="1737258" y="1988371"/>
            <a:chExt cx="370814" cy="307359"/>
          </a:xfrm>
        </p:grpSpPr>
        <p:sp>
          <p:nvSpPr>
            <p:cNvPr id="811" name="Google Shape;811;p148"/>
            <p:cNvSpPr/>
            <p:nvPr/>
          </p:nvSpPr>
          <p:spPr>
            <a:xfrm>
              <a:off x="1963200" y="1996607"/>
              <a:ext cx="144873" cy="144492"/>
            </a:xfrm>
            <a:custGeom>
              <a:rect b="b" l="l" r="r" t="t"/>
              <a:pathLst>
                <a:path extrusionOk="0" h="4561" w="4573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8"/>
            <p:cNvSpPr/>
            <p:nvPr/>
          </p:nvSpPr>
          <p:spPr>
            <a:xfrm>
              <a:off x="1737258" y="1988371"/>
              <a:ext cx="350064" cy="307359"/>
            </a:xfrm>
            <a:custGeom>
              <a:rect b="b" l="l" r="r" t="t"/>
              <a:pathLst>
                <a:path extrusionOk="0" h="9702" w="1105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8"/>
            <p:cNvSpPr/>
            <p:nvPr/>
          </p:nvSpPr>
          <p:spPr>
            <a:xfrm>
              <a:off x="1799129" y="2040738"/>
              <a:ext cx="28322" cy="53571"/>
            </a:xfrm>
            <a:custGeom>
              <a:rect b="b" l="l" r="r" t="t"/>
              <a:pathLst>
                <a:path extrusionOk="0" h="1691" w="894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8"/>
            <p:cNvSpPr/>
            <p:nvPr/>
          </p:nvSpPr>
          <p:spPr>
            <a:xfrm>
              <a:off x="1802899" y="2024137"/>
              <a:ext cx="16252" cy="15872"/>
            </a:xfrm>
            <a:custGeom>
              <a:rect b="b" l="l" r="r" t="t"/>
              <a:pathLst>
                <a:path extrusionOk="0" h="501" w="513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22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Issues</a:t>
            </a:r>
            <a:endParaRPr/>
          </a:p>
        </p:txBody>
      </p:sp>
      <p:sp>
        <p:nvSpPr>
          <p:cNvPr id="524" name="Google Shape;524;p122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01</a:t>
            </a:r>
            <a:endParaRPr/>
          </a:p>
        </p:txBody>
      </p:sp>
      <p:sp>
        <p:nvSpPr>
          <p:cNvPr id="525" name="Google Shape;525;p122"/>
          <p:cNvSpPr txBox="1"/>
          <p:nvPr>
            <p:ph idx="1" type="subTitle"/>
          </p:nvPr>
        </p:nvSpPr>
        <p:spPr>
          <a:xfrm>
            <a:off x="3762675" y="3720650"/>
            <a:ext cx="31161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w" sz="1785">
                <a:solidFill>
                  <a:schemeClr val="accent4"/>
                </a:solidFill>
              </a:rPr>
              <a:t>Issues are a powerful tool</a:t>
            </a:r>
            <a:endParaRPr sz="1785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w" sz="1785">
                <a:solidFill>
                  <a:schemeClr val="accent4"/>
                </a:solidFill>
              </a:rPr>
              <a:t>for tracking your workflow</a:t>
            </a:r>
            <a:endParaRPr sz="1785">
              <a:solidFill>
                <a:schemeClr val="accent4"/>
              </a:solidFill>
            </a:endParaRPr>
          </a:p>
        </p:txBody>
      </p:sp>
      <p:cxnSp>
        <p:nvCxnSpPr>
          <p:cNvPr id="526" name="Google Shape;526;p122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4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Creating P</a:t>
            </a:r>
            <a:r>
              <a:rPr lang="iw"/>
              <a:t>ull Requests</a:t>
            </a:r>
            <a:endParaRPr/>
          </a:p>
        </p:txBody>
      </p:sp>
      <p:cxnSp>
        <p:nvCxnSpPr>
          <p:cNvPr id="820" name="Google Shape;820;p1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21" name="Google Shape;82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3200"/>
            <a:ext cx="8839203" cy="1211412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49"/>
          <p:cNvSpPr/>
          <p:nvPr/>
        </p:nvSpPr>
        <p:spPr>
          <a:xfrm>
            <a:off x="2369525" y="2898500"/>
            <a:ext cx="1221300" cy="4176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5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Creating Pull Requests</a:t>
            </a:r>
            <a:endParaRPr/>
          </a:p>
        </p:txBody>
      </p:sp>
      <p:cxnSp>
        <p:nvCxnSpPr>
          <p:cNvPr id="828" name="Google Shape;828;p1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29" name="Google Shape;82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66679"/>
            <a:ext cx="8991601" cy="302499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50"/>
          <p:cNvSpPr/>
          <p:nvPr/>
        </p:nvSpPr>
        <p:spPr>
          <a:xfrm>
            <a:off x="7557300" y="1343175"/>
            <a:ext cx="1510500" cy="5985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86436"/>
            <a:ext cx="8991601" cy="345526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5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Creating Pull Requests</a:t>
            </a:r>
            <a:endParaRPr/>
          </a:p>
        </p:txBody>
      </p:sp>
      <p:cxnSp>
        <p:nvCxnSpPr>
          <p:cNvPr id="837" name="Google Shape;837;p1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38" name="Google Shape;838;p151"/>
          <p:cNvSpPr/>
          <p:nvPr/>
        </p:nvSpPr>
        <p:spPr>
          <a:xfrm>
            <a:off x="1315200" y="1910325"/>
            <a:ext cx="1033500" cy="3756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39" name="Google Shape;839;p151"/>
          <p:cNvSpPr/>
          <p:nvPr/>
        </p:nvSpPr>
        <p:spPr>
          <a:xfrm>
            <a:off x="1979100" y="1133575"/>
            <a:ext cx="1444800" cy="6411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Choose the branch to merge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151"/>
          <p:cNvSpPr/>
          <p:nvPr/>
        </p:nvSpPr>
        <p:spPr>
          <a:xfrm>
            <a:off x="281700" y="1910325"/>
            <a:ext cx="1033500" cy="3756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41" name="Google Shape;841;p151"/>
          <p:cNvSpPr/>
          <p:nvPr/>
        </p:nvSpPr>
        <p:spPr>
          <a:xfrm>
            <a:off x="76200" y="1066775"/>
            <a:ext cx="1444800" cy="599100"/>
          </a:xfrm>
          <a:prstGeom prst="wedgeRoundRectCallout">
            <a:avLst>
              <a:gd fmla="val 14807" name="adj1"/>
              <a:gd fmla="val 99495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Choose the base branch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42" name="Google Shape;842;p151"/>
          <p:cNvCxnSpPr>
            <a:stCxn id="838" idx="5"/>
          </p:cNvCxnSpPr>
          <p:nvPr/>
        </p:nvCxnSpPr>
        <p:spPr>
          <a:xfrm flipH="1">
            <a:off x="2035347" y="2230920"/>
            <a:ext cx="162000" cy="1140600"/>
          </a:xfrm>
          <a:prstGeom prst="straightConnector1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151"/>
          <p:cNvSpPr/>
          <p:nvPr/>
        </p:nvSpPr>
        <p:spPr>
          <a:xfrm>
            <a:off x="1496700" y="3371525"/>
            <a:ext cx="852000" cy="2754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5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Creating Pull Requests</a:t>
            </a:r>
            <a:endParaRPr/>
          </a:p>
        </p:txBody>
      </p:sp>
      <p:cxnSp>
        <p:nvCxnSpPr>
          <p:cNvPr id="849" name="Google Shape;849;p1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50" name="Google Shape;85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38" y="1068225"/>
            <a:ext cx="8918523" cy="40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52"/>
          <p:cNvSpPr/>
          <p:nvPr/>
        </p:nvSpPr>
        <p:spPr>
          <a:xfrm>
            <a:off x="177450" y="3705625"/>
            <a:ext cx="8789100" cy="1315200"/>
          </a:xfrm>
          <a:prstGeom prst="rect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52"/>
          <p:cNvSpPr/>
          <p:nvPr/>
        </p:nvSpPr>
        <p:spPr>
          <a:xfrm>
            <a:off x="4734825" y="2933175"/>
            <a:ext cx="1476000" cy="5739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Comparison of changes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3" name="Google Shape;853;p152"/>
          <p:cNvSpPr/>
          <p:nvPr/>
        </p:nvSpPr>
        <p:spPr>
          <a:xfrm>
            <a:off x="7060325" y="1951925"/>
            <a:ext cx="1290300" cy="323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5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Creating Pull Requests</a:t>
            </a:r>
            <a:endParaRPr/>
          </a:p>
        </p:txBody>
      </p:sp>
      <p:cxnSp>
        <p:nvCxnSpPr>
          <p:cNvPr id="859" name="Google Shape;859;p1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60" name="Google Shape;86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0" y="1094875"/>
            <a:ext cx="8855900" cy="37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53"/>
          <p:cNvSpPr/>
          <p:nvPr/>
        </p:nvSpPr>
        <p:spPr>
          <a:xfrm>
            <a:off x="6325675" y="2024850"/>
            <a:ext cx="2630400" cy="5991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62" name="Google Shape;862;p153"/>
          <p:cNvSpPr/>
          <p:nvPr/>
        </p:nvSpPr>
        <p:spPr>
          <a:xfrm>
            <a:off x="7171150" y="864325"/>
            <a:ext cx="1828800" cy="941400"/>
          </a:xfrm>
          <a:prstGeom prst="wedgeRoundRectCallout">
            <a:avLst>
              <a:gd fmla="val -56543" name="adj1"/>
              <a:gd fmla="val 90302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requesting project members to review the pull request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3" name="Google Shape;863;p153"/>
          <p:cNvSpPr/>
          <p:nvPr/>
        </p:nvSpPr>
        <p:spPr>
          <a:xfrm>
            <a:off x="536475" y="2024850"/>
            <a:ext cx="1682700" cy="4173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64" name="Google Shape;864;p153"/>
          <p:cNvSpPr/>
          <p:nvPr/>
        </p:nvSpPr>
        <p:spPr>
          <a:xfrm>
            <a:off x="1753650" y="1496970"/>
            <a:ext cx="1482300" cy="599100"/>
          </a:xfrm>
          <a:prstGeom prst="wedgeRoundRectCallout">
            <a:avLst>
              <a:gd fmla="val -41550" name="adj1"/>
              <a:gd fmla="val 85187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Title of the pull request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153"/>
          <p:cNvSpPr/>
          <p:nvPr/>
        </p:nvSpPr>
        <p:spPr>
          <a:xfrm>
            <a:off x="4247575" y="2999950"/>
            <a:ext cx="2006700" cy="941400"/>
          </a:xfrm>
          <a:prstGeom prst="wedgeRoundRectCallout">
            <a:avLst>
              <a:gd fmla="val 82851" name="adj1"/>
              <a:gd fmla="val -39277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Assign members that also work on that pull requests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6" name="Google Shape;866;p153"/>
          <p:cNvSpPr/>
          <p:nvPr/>
        </p:nvSpPr>
        <p:spPr>
          <a:xfrm>
            <a:off x="6369600" y="2571750"/>
            <a:ext cx="2630400" cy="5991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67" name="Google Shape;867;p153"/>
          <p:cNvSpPr/>
          <p:nvPr/>
        </p:nvSpPr>
        <p:spPr>
          <a:xfrm>
            <a:off x="5254500" y="4437750"/>
            <a:ext cx="1290300" cy="323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</a:t>
            </a:r>
            <a:endParaRPr/>
          </a:p>
        </p:txBody>
      </p:sp>
      <p:cxnSp>
        <p:nvCxnSpPr>
          <p:cNvPr id="873" name="Google Shape;873;p1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74" name="Google Shape;87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43200"/>
            <a:ext cx="8839203" cy="121141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54"/>
          <p:cNvSpPr/>
          <p:nvPr/>
        </p:nvSpPr>
        <p:spPr>
          <a:xfrm>
            <a:off x="2369525" y="2898500"/>
            <a:ext cx="1221300" cy="4176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5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Pull requests</a:t>
            </a:r>
            <a:endParaRPr/>
          </a:p>
        </p:txBody>
      </p:sp>
      <p:cxnSp>
        <p:nvCxnSpPr>
          <p:cNvPr id="881" name="Google Shape;881;p1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82" name="Google Shape;88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3150693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55"/>
          <p:cNvSpPr/>
          <p:nvPr/>
        </p:nvSpPr>
        <p:spPr>
          <a:xfrm>
            <a:off x="1812100" y="1508475"/>
            <a:ext cx="1423800" cy="555000"/>
          </a:xfrm>
          <a:prstGeom prst="wedgeRoundRectCallout">
            <a:avLst>
              <a:gd fmla="val -37966" name="adj1"/>
              <a:gd fmla="val 91948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Commits in branch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155"/>
          <p:cNvSpPr/>
          <p:nvPr/>
        </p:nvSpPr>
        <p:spPr>
          <a:xfrm>
            <a:off x="1419625" y="2185525"/>
            <a:ext cx="991500" cy="4593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85" name="Google Shape;885;p155"/>
          <p:cNvSpPr/>
          <p:nvPr/>
        </p:nvSpPr>
        <p:spPr>
          <a:xfrm>
            <a:off x="3377875" y="2185525"/>
            <a:ext cx="991500" cy="4593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86" name="Google Shape;886;p155"/>
          <p:cNvSpPr/>
          <p:nvPr/>
        </p:nvSpPr>
        <p:spPr>
          <a:xfrm>
            <a:off x="3655525" y="1336100"/>
            <a:ext cx="1532400" cy="636300"/>
          </a:xfrm>
          <a:prstGeom prst="wedgeRoundRectCallout">
            <a:avLst>
              <a:gd fmla="val -37966" name="adj1"/>
              <a:gd fmla="val 91948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All files added, deleted and changed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155"/>
          <p:cNvSpPr/>
          <p:nvPr/>
        </p:nvSpPr>
        <p:spPr>
          <a:xfrm>
            <a:off x="476000" y="2644825"/>
            <a:ext cx="462600" cy="19167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88" name="Google Shape;888;p155"/>
          <p:cNvSpPr/>
          <p:nvPr/>
        </p:nvSpPr>
        <p:spPr>
          <a:xfrm>
            <a:off x="2128075" y="2766875"/>
            <a:ext cx="1423800" cy="636300"/>
          </a:xfrm>
          <a:prstGeom prst="wedgeRoundRectCallout">
            <a:avLst>
              <a:gd fmla="val -136025" name="adj1"/>
              <a:gd fmla="val 4114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Tracking the pull request flow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155"/>
          <p:cNvSpPr/>
          <p:nvPr/>
        </p:nvSpPr>
        <p:spPr>
          <a:xfrm>
            <a:off x="300775" y="2185525"/>
            <a:ext cx="991500" cy="4593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90" name="Google Shape;890;p155"/>
          <p:cNvSpPr/>
          <p:nvPr/>
        </p:nvSpPr>
        <p:spPr>
          <a:xfrm>
            <a:off x="300775" y="1370500"/>
            <a:ext cx="1423800" cy="636300"/>
          </a:xfrm>
          <a:prstGeom prst="wedgeRoundRectCallout">
            <a:avLst>
              <a:gd fmla="val -37966" name="adj1"/>
              <a:gd fmla="val 91948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Discussions about the pull request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Reviewing </a:t>
            </a:r>
            <a:r>
              <a:rPr lang="iw"/>
              <a:t>Pull requests</a:t>
            </a:r>
            <a:endParaRPr/>
          </a:p>
        </p:txBody>
      </p:sp>
      <p:cxnSp>
        <p:nvCxnSpPr>
          <p:cNvPr id="896" name="Google Shape;896;p1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897" name="Google Shape;897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188178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56"/>
          <p:cNvSpPr/>
          <p:nvPr/>
        </p:nvSpPr>
        <p:spPr>
          <a:xfrm>
            <a:off x="2860100" y="1402650"/>
            <a:ext cx="991500" cy="4593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899" name="Google Shape;899;p156"/>
          <p:cNvSpPr/>
          <p:nvPr/>
        </p:nvSpPr>
        <p:spPr>
          <a:xfrm>
            <a:off x="8085525" y="1711625"/>
            <a:ext cx="991500" cy="4593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900" name="Google Shape;900;p156"/>
          <p:cNvSpPr/>
          <p:nvPr/>
        </p:nvSpPr>
        <p:spPr>
          <a:xfrm>
            <a:off x="7350675" y="847650"/>
            <a:ext cx="1423800" cy="555000"/>
          </a:xfrm>
          <a:prstGeom prst="wedgeRoundRectCallout">
            <a:avLst>
              <a:gd fmla="val 31233" name="adj1"/>
              <a:gd fmla="val 110523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Reviewing changes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50" y="1417425"/>
            <a:ext cx="4904894" cy="34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5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Reviewing Pull requests</a:t>
            </a:r>
            <a:endParaRPr/>
          </a:p>
        </p:txBody>
      </p:sp>
      <p:cxnSp>
        <p:nvCxnSpPr>
          <p:cNvPr id="907" name="Google Shape;907;p1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908" name="Google Shape;908;p157"/>
          <p:cNvSpPr/>
          <p:nvPr/>
        </p:nvSpPr>
        <p:spPr>
          <a:xfrm>
            <a:off x="413750" y="2275550"/>
            <a:ext cx="1778400" cy="845400"/>
          </a:xfrm>
          <a:prstGeom prst="wedgeRoundRectCallout">
            <a:avLst>
              <a:gd fmla="val 57310" name="adj1"/>
              <a:gd fmla="val 121073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Choose an option when reviewing the changes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157"/>
          <p:cNvSpPr/>
          <p:nvPr/>
        </p:nvSpPr>
        <p:spPr>
          <a:xfrm>
            <a:off x="2192050" y="3323300"/>
            <a:ext cx="250500" cy="11547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910" name="Google Shape;910;p157"/>
          <p:cNvSpPr/>
          <p:nvPr/>
        </p:nvSpPr>
        <p:spPr>
          <a:xfrm>
            <a:off x="2036050" y="4478000"/>
            <a:ext cx="1290300" cy="3237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Declining </a:t>
            </a:r>
            <a:r>
              <a:rPr lang="iw"/>
              <a:t>Pull requests</a:t>
            </a:r>
            <a:endParaRPr/>
          </a:p>
        </p:txBody>
      </p:sp>
      <p:cxnSp>
        <p:nvCxnSpPr>
          <p:cNvPr id="916" name="Google Shape;916;p1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917" name="Google Shape;917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2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58"/>
          <p:cNvSpPr/>
          <p:nvPr/>
        </p:nvSpPr>
        <p:spPr>
          <a:xfrm>
            <a:off x="705050" y="2525525"/>
            <a:ext cx="1304100" cy="4668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1" name="Google Shape;531;p12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32" name="Google Shape;532;p12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123"/>
          <p:cNvSpPr txBox="1"/>
          <p:nvPr/>
        </p:nvSpPr>
        <p:spPr>
          <a:xfrm>
            <a:off x="981200" y="1534450"/>
            <a:ext cx="5782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</a:rPr>
              <a:t>What are issues used for ?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Report issues regarding bugs, code problems, missing documentation or any other problem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Opening issues regarding necessary new features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Prioritizing tasks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Open discussions about an issue and its progress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>
                <a:solidFill>
                  <a:schemeClr val="lt1"/>
                </a:solidFill>
              </a:rPr>
              <a:t>Track your project progress</a:t>
            </a:r>
            <a:br>
              <a:rPr lang="iw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</a:rPr>
              <a:t>And many more!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Declining Pull requests</a:t>
            </a:r>
            <a:endParaRPr/>
          </a:p>
        </p:txBody>
      </p:sp>
      <p:cxnSp>
        <p:nvCxnSpPr>
          <p:cNvPr id="924" name="Google Shape;924;p15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925" name="Google Shape;925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278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1502"/>
            <a:ext cx="9144003" cy="2540497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59"/>
          <p:cNvSpPr/>
          <p:nvPr/>
        </p:nvSpPr>
        <p:spPr>
          <a:xfrm>
            <a:off x="477125" y="1832925"/>
            <a:ext cx="1629900" cy="4668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928" name="Google Shape;928;p159"/>
          <p:cNvSpPr/>
          <p:nvPr/>
        </p:nvSpPr>
        <p:spPr>
          <a:xfrm>
            <a:off x="4451950" y="2879575"/>
            <a:ext cx="1629900" cy="4668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  <p:sp>
        <p:nvSpPr>
          <p:cNvPr id="929" name="Google Shape;929;p159"/>
          <p:cNvSpPr/>
          <p:nvPr/>
        </p:nvSpPr>
        <p:spPr>
          <a:xfrm>
            <a:off x="2327150" y="935325"/>
            <a:ext cx="1423800" cy="555000"/>
          </a:xfrm>
          <a:prstGeom prst="wedgeRoundRectCallout">
            <a:avLst>
              <a:gd fmla="val -71625" name="adj1"/>
              <a:gd fmla="val 136964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4285F4"/>
                </a:solidFill>
                <a:latin typeface="Montserrat"/>
                <a:ea typeface="Montserrat"/>
                <a:cs typeface="Montserrat"/>
                <a:sym typeface="Montserrat"/>
              </a:rPr>
              <a:t>Add a comment </a:t>
            </a:r>
            <a:endParaRPr>
              <a:solidFill>
                <a:srgbClr val="4285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6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Approving </a:t>
            </a:r>
            <a:r>
              <a:rPr lang="iw"/>
              <a:t>Pull requests</a:t>
            </a:r>
            <a:endParaRPr/>
          </a:p>
        </p:txBody>
      </p:sp>
      <p:cxnSp>
        <p:nvCxnSpPr>
          <p:cNvPr id="935" name="Google Shape;935;p16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936" name="Google Shape;93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278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60"/>
          <p:cNvSpPr/>
          <p:nvPr/>
        </p:nvSpPr>
        <p:spPr>
          <a:xfrm>
            <a:off x="705050" y="2525525"/>
            <a:ext cx="1304100" cy="4668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Approving </a:t>
            </a:r>
            <a:r>
              <a:rPr lang="iw"/>
              <a:t>Pull requests</a:t>
            </a:r>
            <a:endParaRPr/>
          </a:p>
        </p:txBody>
      </p:sp>
      <p:cxnSp>
        <p:nvCxnSpPr>
          <p:cNvPr id="943" name="Google Shape;943;p1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944" name="Google Shape;94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63" y="1337200"/>
            <a:ext cx="8553871" cy="3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61"/>
          <p:cNvSpPr/>
          <p:nvPr/>
        </p:nvSpPr>
        <p:spPr>
          <a:xfrm>
            <a:off x="938500" y="4173725"/>
            <a:ext cx="2325600" cy="466800"/>
          </a:xfrm>
          <a:prstGeom prst="ellipse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85F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2"/>
          <p:cNvSpPr txBox="1"/>
          <p:nvPr>
            <p:ph idx="1" type="subTitle"/>
          </p:nvPr>
        </p:nvSpPr>
        <p:spPr>
          <a:xfrm>
            <a:off x="938500" y="1769575"/>
            <a:ext cx="3468900" cy="19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GitHub is a great project management tool which allows for optimal workflow and tasks management</a:t>
            </a:r>
            <a:endParaRPr/>
          </a:p>
        </p:txBody>
      </p:sp>
      <p:sp>
        <p:nvSpPr>
          <p:cNvPr id="951" name="Google Shape;951;p162"/>
          <p:cNvSpPr txBox="1"/>
          <p:nvPr>
            <p:ph idx="2" type="body"/>
          </p:nvPr>
        </p:nvSpPr>
        <p:spPr>
          <a:xfrm>
            <a:off x="4682500" y="909600"/>
            <a:ext cx="34689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w"/>
              <a:t>Assign issues between group members for better time and project management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w"/>
              <a:t>Prioritize and categorize problems and tasks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w"/>
              <a:t>Create milestones in order to set short and long term goals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w"/>
              <a:t>Track your progress easily and visually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iw"/>
              <a:t>Changes must be applied and managed with “Pull Requests”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iw"/>
              <a:t>All changes are discussed, reviewed and approved before being applied </a:t>
            </a:r>
            <a:endParaRPr/>
          </a:p>
        </p:txBody>
      </p:sp>
      <p:sp>
        <p:nvSpPr>
          <p:cNvPr id="952" name="Google Shape;952;p162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Conclusion</a:t>
            </a:r>
            <a:endParaRPr/>
          </a:p>
        </p:txBody>
      </p:sp>
      <p:cxnSp>
        <p:nvCxnSpPr>
          <p:cNvPr id="953" name="Google Shape;953;p1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3"/>
          <p:cNvSpPr txBox="1"/>
          <p:nvPr>
            <p:ph type="ctrTitle"/>
          </p:nvPr>
        </p:nvSpPr>
        <p:spPr>
          <a:xfrm>
            <a:off x="2112600" y="847100"/>
            <a:ext cx="49188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GitHub Project Management</a:t>
            </a:r>
            <a:endParaRPr/>
          </a:p>
        </p:txBody>
      </p:sp>
      <p:sp>
        <p:nvSpPr>
          <p:cNvPr id="959" name="Google Shape;959;p163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All you need is Hub</a:t>
            </a:r>
            <a:endParaRPr/>
          </a:p>
        </p:txBody>
      </p:sp>
      <p:cxnSp>
        <p:nvCxnSpPr>
          <p:cNvPr id="960" name="Google Shape;960;p163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Issues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39" name="Google Shape;539;p12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40" name="Google Shape;540;p124"/>
          <p:cNvSpPr/>
          <p:nvPr/>
        </p:nvSpPr>
        <p:spPr>
          <a:xfrm>
            <a:off x="1008625" y="1481900"/>
            <a:ext cx="872400" cy="872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1" name="Google Shape;541;p124"/>
          <p:cNvGrpSpPr/>
          <p:nvPr/>
        </p:nvGrpSpPr>
        <p:grpSpPr>
          <a:xfrm>
            <a:off x="1220798" y="1694479"/>
            <a:ext cx="448077" cy="447242"/>
            <a:chOff x="1421638" y="4125629"/>
            <a:chExt cx="374709" cy="374010"/>
          </a:xfrm>
        </p:grpSpPr>
        <p:sp>
          <p:nvSpPr>
            <p:cNvPr id="542" name="Google Shape;542;p124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24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124"/>
          <p:cNvSpPr txBox="1"/>
          <p:nvPr/>
        </p:nvSpPr>
        <p:spPr>
          <a:xfrm>
            <a:off x="649136" y="2498100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Tracking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5" name="Google Shape;545;p124"/>
          <p:cNvSpPr txBox="1"/>
          <p:nvPr/>
        </p:nvSpPr>
        <p:spPr>
          <a:xfrm>
            <a:off x="649139" y="3004312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Issues let you </a:t>
            </a:r>
            <a:r>
              <a:rPr b="1" lang="iw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track </a:t>
            </a: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work on GitHub.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124"/>
          <p:cNvSpPr txBox="1"/>
          <p:nvPr/>
        </p:nvSpPr>
        <p:spPr>
          <a:xfrm>
            <a:off x="2527711" y="2498100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Prioritize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47" name="Google Shape;547;p124"/>
          <p:cNvSpPr txBox="1"/>
          <p:nvPr/>
        </p:nvSpPr>
        <p:spPr>
          <a:xfrm>
            <a:off x="2430351" y="3004300"/>
            <a:ext cx="18663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Issues let you </a:t>
            </a:r>
            <a:r>
              <a:rPr b="1" lang="iw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organize </a:t>
            </a: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iw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prioritize </a:t>
            </a: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your work with projects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124"/>
          <p:cNvSpPr/>
          <p:nvPr/>
        </p:nvSpPr>
        <p:spPr>
          <a:xfrm>
            <a:off x="2927313" y="1481900"/>
            <a:ext cx="872400" cy="872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24"/>
          <p:cNvSpPr/>
          <p:nvPr/>
        </p:nvSpPr>
        <p:spPr>
          <a:xfrm>
            <a:off x="3149644" y="1704452"/>
            <a:ext cx="427722" cy="427305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0016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24"/>
          <p:cNvSpPr/>
          <p:nvPr/>
        </p:nvSpPr>
        <p:spPr>
          <a:xfrm>
            <a:off x="4963100" y="1481900"/>
            <a:ext cx="872400" cy="872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124"/>
          <p:cNvGrpSpPr/>
          <p:nvPr/>
        </p:nvGrpSpPr>
        <p:grpSpPr>
          <a:xfrm>
            <a:off x="5155385" y="1694403"/>
            <a:ext cx="518184" cy="447242"/>
            <a:chOff x="7384751" y="4147984"/>
            <a:chExt cx="380012" cy="351274"/>
          </a:xfrm>
        </p:grpSpPr>
        <p:sp>
          <p:nvSpPr>
            <p:cNvPr id="552" name="Google Shape;552;p124"/>
            <p:cNvSpPr/>
            <p:nvPr/>
          </p:nvSpPr>
          <p:spPr>
            <a:xfrm>
              <a:off x="7385513" y="4225879"/>
              <a:ext cx="379250" cy="273379"/>
            </a:xfrm>
            <a:custGeom>
              <a:rect b="b" l="l" r="r" t="t"/>
              <a:pathLst>
                <a:path extrusionOk="0" h="8609" w="11943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24"/>
            <p:cNvSpPr/>
            <p:nvPr/>
          </p:nvSpPr>
          <p:spPr>
            <a:xfrm>
              <a:off x="7384751" y="4147984"/>
              <a:ext cx="380012" cy="228382"/>
            </a:xfrm>
            <a:custGeom>
              <a:rect b="b" l="l" r="r" t="t"/>
              <a:pathLst>
                <a:path extrusionOk="0" h="7192" w="11967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24"/>
            <p:cNvSpPr/>
            <p:nvPr/>
          </p:nvSpPr>
          <p:spPr>
            <a:xfrm>
              <a:off x="7507642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24"/>
            <p:cNvSpPr/>
            <p:nvPr/>
          </p:nvSpPr>
          <p:spPr>
            <a:xfrm>
              <a:off x="7573820" y="4228134"/>
              <a:ext cx="37820" cy="37852"/>
            </a:xfrm>
            <a:custGeom>
              <a:rect b="b" l="l" r="r" t="t"/>
              <a:pathLst>
                <a:path extrusionOk="0" h="1192" w="1191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24"/>
            <p:cNvSpPr/>
            <p:nvPr/>
          </p:nvSpPr>
          <p:spPr>
            <a:xfrm>
              <a:off x="7640728" y="4228134"/>
              <a:ext cx="37852" cy="37852"/>
            </a:xfrm>
            <a:custGeom>
              <a:rect b="b" l="l" r="r" t="t"/>
              <a:pathLst>
                <a:path extrusionOk="0" h="1192" w="1192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24"/>
          <p:cNvSpPr txBox="1"/>
          <p:nvPr/>
        </p:nvSpPr>
        <p:spPr>
          <a:xfrm>
            <a:off x="4370475" y="2498100"/>
            <a:ext cx="21624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Stay Up-To-Date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8" name="Google Shape;558;p124"/>
          <p:cNvSpPr txBox="1"/>
          <p:nvPr/>
        </p:nvSpPr>
        <p:spPr>
          <a:xfrm>
            <a:off x="4518526" y="3004300"/>
            <a:ext cx="18663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comment and subscribe to issues to </a:t>
            </a:r>
            <a:r>
              <a:rPr b="1" lang="iw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stay up-to-date</a:t>
            </a:r>
            <a:endParaRPr b="1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124"/>
          <p:cNvSpPr txBox="1"/>
          <p:nvPr/>
        </p:nvSpPr>
        <p:spPr>
          <a:xfrm>
            <a:off x="6823261" y="2498100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Assignees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0" name="Google Shape;560;p124"/>
          <p:cNvSpPr txBox="1"/>
          <p:nvPr/>
        </p:nvSpPr>
        <p:spPr>
          <a:xfrm>
            <a:off x="6823264" y="3004312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 can </a:t>
            </a:r>
            <a:r>
              <a:rPr b="1" lang="iw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assign </a:t>
            </a:r>
            <a:r>
              <a:rPr lang="iw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members to different issues to manage workflow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124"/>
          <p:cNvSpPr/>
          <p:nvPr/>
        </p:nvSpPr>
        <p:spPr>
          <a:xfrm>
            <a:off x="7222875" y="1481900"/>
            <a:ext cx="872400" cy="872400"/>
          </a:xfrm>
          <a:prstGeom prst="ellipse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124"/>
          <p:cNvGrpSpPr/>
          <p:nvPr/>
        </p:nvGrpSpPr>
        <p:grpSpPr>
          <a:xfrm>
            <a:off x="7453382" y="1722512"/>
            <a:ext cx="409193" cy="391194"/>
            <a:chOff x="7441465" y="2302860"/>
            <a:chExt cx="342192" cy="327140"/>
          </a:xfrm>
        </p:grpSpPr>
        <p:sp>
          <p:nvSpPr>
            <p:cNvPr id="563" name="Google Shape;563;p124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24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0016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25200"/>
            <a:ext cx="8839204" cy="876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12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71" name="Google Shape;571;p12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Issues Example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2" name="Google Shape;572;p125"/>
          <p:cNvSpPr txBox="1"/>
          <p:nvPr/>
        </p:nvSpPr>
        <p:spPr>
          <a:xfrm>
            <a:off x="981200" y="1534450"/>
            <a:ext cx="578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</a:rPr>
              <a:t>Example for an issue with our workshop project: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3" name="Google Shape;573;p125"/>
          <p:cNvSpPr/>
          <p:nvPr/>
        </p:nvSpPr>
        <p:spPr>
          <a:xfrm>
            <a:off x="618900" y="2598175"/>
            <a:ext cx="1915200" cy="35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4" name="Google Shape;574;p125"/>
          <p:cNvSpPr/>
          <p:nvPr/>
        </p:nvSpPr>
        <p:spPr>
          <a:xfrm>
            <a:off x="2534100" y="2598175"/>
            <a:ext cx="317700" cy="35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5" name="Google Shape;575;p125"/>
          <p:cNvSpPr/>
          <p:nvPr/>
        </p:nvSpPr>
        <p:spPr>
          <a:xfrm>
            <a:off x="7752900" y="2657725"/>
            <a:ext cx="610800" cy="2349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76" name="Google Shape;576;p125"/>
          <p:cNvSpPr/>
          <p:nvPr/>
        </p:nvSpPr>
        <p:spPr>
          <a:xfrm>
            <a:off x="1584425" y="3364850"/>
            <a:ext cx="1426500" cy="824700"/>
          </a:xfrm>
          <a:prstGeom prst="wedgeRoundRectCallout">
            <a:avLst>
              <a:gd fmla="val -39383" name="adj1"/>
              <a:gd fmla="val -1127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Issue: Cannot add an item to guests carts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125"/>
          <p:cNvSpPr/>
          <p:nvPr/>
        </p:nvSpPr>
        <p:spPr>
          <a:xfrm>
            <a:off x="3789200" y="2879275"/>
            <a:ext cx="1881300" cy="1046700"/>
          </a:xfrm>
          <a:prstGeom prst="wedgeRoundRectCallout">
            <a:avLst>
              <a:gd fmla="val -98486" name="adj1"/>
              <a:gd fmla="val -5501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Labels of the issue. Helps the prioritization and organization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125"/>
          <p:cNvSpPr/>
          <p:nvPr/>
        </p:nvSpPr>
        <p:spPr>
          <a:xfrm>
            <a:off x="6087650" y="3101350"/>
            <a:ext cx="1426500" cy="824700"/>
          </a:xfrm>
          <a:prstGeom prst="wedgeRoundRectCallout">
            <a:avLst>
              <a:gd fmla="val 85498" name="adj1"/>
              <a:gd fmla="val -7049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Assignees responsible for fixing the issue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125"/>
          <p:cNvSpPr/>
          <p:nvPr/>
        </p:nvSpPr>
        <p:spPr>
          <a:xfrm>
            <a:off x="2851800" y="2674375"/>
            <a:ext cx="769500" cy="2016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Issue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85" name="Google Shape;585;p12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586" name="Google Shape;58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75" y="1513625"/>
            <a:ext cx="8675651" cy="14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26"/>
          <p:cNvSpPr/>
          <p:nvPr/>
        </p:nvSpPr>
        <p:spPr>
          <a:xfrm>
            <a:off x="1150889" y="2014342"/>
            <a:ext cx="882150" cy="439950"/>
          </a:xfrm>
          <a:custGeom>
            <a:rect b="b" l="l" r="r" t="t"/>
            <a:pathLst>
              <a:path extrusionOk="0" h="17598" w="35286">
                <a:moveTo>
                  <a:pt x="29904" y="384"/>
                </a:moveTo>
                <a:cubicBezTo>
                  <a:pt x="19589" y="-1338"/>
                  <a:pt x="-4578" y="3124"/>
                  <a:pt x="799" y="12093"/>
                </a:cubicBezTo>
                <a:cubicBezTo>
                  <a:pt x="3356" y="16359"/>
                  <a:pt x="9907" y="16563"/>
                  <a:pt x="14850" y="17111"/>
                </a:cubicBezTo>
                <a:cubicBezTo>
                  <a:pt x="21546" y="17854"/>
                  <a:pt x="30850" y="18367"/>
                  <a:pt x="34587" y="12762"/>
                </a:cubicBezTo>
                <a:cubicBezTo>
                  <a:pt x="37741" y="8031"/>
                  <a:pt x="28899" y="49"/>
                  <a:pt x="23213" y="4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6006"/>
            <a:ext cx="8839204" cy="201989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2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Issue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94" name="Google Shape;594;p12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95" name="Google Shape;595;p127"/>
          <p:cNvSpPr/>
          <p:nvPr/>
        </p:nvSpPr>
        <p:spPr>
          <a:xfrm>
            <a:off x="8134980" y="1544756"/>
            <a:ext cx="958250" cy="569925"/>
          </a:xfrm>
          <a:custGeom>
            <a:rect b="b" l="l" r="r" t="t"/>
            <a:pathLst>
              <a:path extrusionOk="0" h="22797" w="38330">
                <a:moveTo>
                  <a:pt x="29923" y="1675"/>
                </a:moveTo>
                <a:cubicBezTo>
                  <a:pt x="20711" y="-2931"/>
                  <a:pt x="-3911" y="2484"/>
                  <a:pt x="695" y="11696"/>
                </a:cubicBezTo>
                <a:cubicBezTo>
                  <a:pt x="4147" y="18600"/>
                  <a:pt x="13958" y="20449"/>
                  <a:pt x="21572" y="21717"/>
                </a:cubicBezTo>
                <a:cubicBezTo>
                  <a:pt x="26668" y="22565"/>
                  <a:pt x="33368" y="24117"/>
                  <a:pt x="37021" y="20464"/>
                </a:cubicBezTo>
                <a:cubicBezTo>
                  <a:pt x="39694" y="17791"/>
                  <a:pt x="37458" y="12573"/>
                  <a:pt x="35768" y="9191"/>
                </a:cubicBezTo>
                <a:cubicBezTo>
                  <a:pt x="35059" y="7771"/>
                  <a:pt x="32845" y="3846"/>
                  <a:pt x="32845" y="5433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6" name="Google Shape;596;p127"/>
          <p:cNvSpPr/>
          <p:nvPr/>
        </p:nvSpPr>
        <p:spPr>
          <a:xfrm>
            <a:off x="2462600" y="3691025"/>
            <a:ext cx="1326600" cy="824700"/>
          </a:xfrm>
          <a:prstGeom prst="wedgeRoundRectCallout">
            <a:avLst>
              <a:gd fmla="val -39383" name="adj1"/>
              <a:gd fmla="val -1127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List of open issues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127"/>
          <p:cNvSpPr/>
          <p:nvPr/>
        </p:nvSpPr>
        <p:spPr>
          <a:xfrm>
            <a:off x="786125" y="1753650"/>
            <a:ext cx="2167800" cy="18057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25" y="1972925"/>
            <a:ext cx="8770150" cy="30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2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New Issue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604" name="Google Shape;604;p12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05" name="Google Shape;605;p128"/>
          <p:cNvSpPr/>
          <p:nvPr/>
        </p:nvSpPr>
        <p:spPr>
          <a:xfrm>
            <a:off x="781925" y="1323800"/>
            <a:ext cx="1243200" cy="586500"/>
          </a:xfrm>
          <a:prstGeom prst="wedgeRoundRectCallout">
            <a:avLst>
              <a:gd fmla="val -38913" name="adj1"/>
              <a:gd fmla="val 9428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The name of the issue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128"/>
          <p:cNvSpPr/>
          <p:nvPr/>
        </p:nvSpPr>
        <p:spPr>
          <a:xfrm>
            <a:off x="6878875" y="1972925"/>
            <a:ext cx="2181600" cy="586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7" name="Google Shape;607;p128"/>
          <p:cNvSpPr/>
          <p:nvPr/>
        </p:nvSpPr>
        <p:spPr>
          <a:xfrm>
            <a:off x="7431100" y="841325"/>
            <a:ext cx="1326600" cy="824700"/>
          </a:xfrm>
          <a:prstGeom prst="wedgeRoundRectCallout">
            <a:avLst>
              <a:gd fmla="val -33088" name="adj1"/>
              <a:gd fmla="val 910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Assign members to the issue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128"/>
          <p:cNvSpPr/>
          <p:nvPr/>
        </p:nvSpPr>
        <p:spPr>
          <a:xfrm>
            <a:off x="528175" y="2676125"/>
            <a:ext cx="2958300" cy="4971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09" name="Google Shape;609;p128"/>
          <p:cNvSpPr/>
          <p:nvPr/>
        </p:nvSpPr>
        <p:spPr>
          <a:xfrm>
            <a:off x="2537625" y="1546950"/>
            <a:ext cx="1512600" cy="824700"/>
          </a:xfrm>
          <a:prstGeom prst="wedgeRoundRectCallout">
            <a:avLst>
              <a:gd fmla="val -54804" name="adj1"/>
              <a:gd fmla="val 8897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Add comments and useful information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128"/>
          <p:cNvSpPr/>
          <p:nvPr/>
        </p:nvSpPr>
        <p:spPr>
          <a:xfrm>
            <a:off x="5657600" y="4411325"/>
            <a:ext cx="1404000" cy="442500"/>
          </a:xfrm>
          <a:prstGeom prst="ellipse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611" name="Google Shape;611;p128"/>
          <p:cNvCxnSpPr/>
          <p:nvPr/>
        </p:nvCxnSpPr>
        <p:spPr>
          <a:xfrm>
            <a:off x="8162800" y="2192050"/>
            <a:ext cx="594900" cy="3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128"/>
          <p:cNvSpPr/>
          <p:nvPr/>
        </p:nvSpPr>
        <p:spPr>
          <a:xfrm>
            <a:off x="6878875" y="2571750"/>
            <a:ext cx="2181600" cy="586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3" name="Google Shape;613;p128"/>
          <p:cNvSpPr/>
          <p:nvPr/>
        </p:nvSpPr>
        <p:spPr>
          <a:xfrm>
            <a:off x="5397775" y="2918500"/>
            <a:ext cx="1326600" cy="824700"/>
          </a:xfrm>
          <a:prstGeom prst="wedgeRoundRectCallout">
            <a:avLst>
              <a:gd fmla="val 78957" name="adj1"/>
              <a:gd fmla="val -342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Prioritize issue with labels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